
<file path=[Content_Types].xml><?xml version="1.0" encoding="utf-8"?>
<Types xmlns="http://schemas.openxmlformats.org/package/2006/content-types">
  <Default Extension="png" ContentType="image/png"/>
  <Default Extension="emf" ContentType="image/x-emf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  <p:sldMasterId id="2147483677" r:id="rId2"/>
  </p:sldMasterIdLst>
  <p:notesMasterIdLst>
    <p:notesMasterId r:id="rId11"/>
  </p:notesMasterIdLst>
  <p:sldIdLst>
    <p:sldId id="256" r:id="rId3"/>
    <p:sldId id="338" r:id="rId4"/>
    <p:sldId id="278" r:id="rId5"/>
    <p:sldId id="294" r:id="rId6"/>
    <p:sldId id="297" r:id="rId7"/>
    <p:sldId id="339" r:id="rId8"/>
    <p:sldId id="280" r:id="rId9"/>
    <p:sldId id="307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C626"/>
    <a:srgbClr val="052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66" autoAdjust="0"/>
    <p:restoredTop sz="89503"/>
  </p:normalViewPr>
  <p:slideViewPr>
    <p:cSldViewPr snapToGrid="0" snapToObjects="1">
      <p:cViewPr varScale="1">
        <p:scale>
          <a:sx n="91" d="100"/>
          <a:sy n="91" d="100"/>
        </p:scale>
        <p:origin x="1032" y="176"/>
      </p:cViewPr>
      <p:guideLst>
        <p:guide orient="horz" pos="1620"/>
        <p:guide pos="2880"/>
        <p:guide orient="horz"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DE979-0C56-5646-87F1-E426291361FD}" type="datetimeFigureOut">
              <a:rPr lang="en-US" smtClean="0"/>
              <a:t>7/13/18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00B4B8-D5CE-B24B-AE1C-473854A15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21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point to emphasize:</a:t>
            </a:r>
            <a:r>
              <a:rPr lang="en-US" baseline="0" dirty="0"/>
              <a:t> grows with the project. As you scale up your typical workflows, how do you adapt your data space, </a:t>
            </a:r>
            <a:r>
              <a:rPr lang="en-US" baseline="0" dirty="0" err="1"/>
              <a:t>etc</a:t>
            </a:r>
          </a:p>
          <a:p>
            <a:r>
              <a:rPr lang="en-US" baseline="0" dirty="0" err="1"/>
              <a:t>----- Meeting Notes (6/29/18 14:35) -----</a:t>
            </a:r>
          </a:p>
          <a:p>
            <a:r>
              <a:rPr lang="en-US" baseline="0" dirty="0" err="1"/>
              <a:t>Be more concise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0B4B8-D5CE-B24B-AE1C-473854A154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148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Points to state:</a:t>
            </a:r>
          </a:p>
          <a:p>
            <a:r>
              <a:rPr lang="en-US" dirty="0"/>
              <a:t>How do you select data?</a:t>
            </a:r>
            <a:r>
              <a:rPr lang="en-US" baseline="0" dirty="0"/>
              <a:t> How do you search? How do you subset?</a:t>
            </a:r>
          </a:p>
          <a:p>
            <a:r>
              <a:rPr lang="en-US" baseline="0" dirty="0"/>
              <a:t>How do you automate the workflow? Do you just run each step manually? How do you avoid human error in the sequence?</a:t>
            </a:r>
          </a:p>
          <a:p>
            <a:r>
              <a:rPr lang="en-US" baseline="0" dirty="0"/>
              <a:t>How do you modify script generation? How do you switch between schedulers? </a:t>
            </a:r>
          </a:p>
          <a:p>
            <a:r>
              <a:rPr lang="en-US" baseline="0" dirty="0"/>
              <a:t>----- Meeting Notes (6/29/18 14:35) -----</a:t>
            </a:r>
          </a:p>
          <a:p>
            <a:r>
              <a:rPr lang="en-US" baseline="0" dirty="0"/>
              <a:t>Important points:</a:t>
            </a:r>
          </a:p>
          <a:p>
            <a:r>
              <a:rPr lang="en-US" baseline="0" dirty="0"/>
              <a:t>The order of the hierarchy changing</a:t>
            </a:r>
          </a:p>
          <a:p>
            <a:r>
              <a:rPr lang="en-US" baseline="0" dirty="0"/>
              <a:t>Try and connect more with the audience</a:t>
            </a:r>
          </a:p>
          <a:p>
            <a:r>
              <a:rPr lang="en-US" baseline="0" dirty="0"/>
              <a:t>Abbreviations?</a:t>
            </a:r>
          </a:p>
          <a:p>
            <a:r>
              <a:rPr lang="en-US" baseline="0" dirty="0"/>
              <a:t>What is implicit?</a:t>
            </a:r>
          </a:p>
          <a:p>
            <a:r>
              <a:rPr lang="en-US" baseline="0" dirty="0"/>
              <a:t>Reduce number of scripts.</a:t>
            </a:r>
          </a:p>
          <a:p>
            <a:r>
              <a:rPr lang="en-US" baseline="0" dirty="0"/>
              <a:t>Increase font size of workflow figure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C2540-879B-534D-8439-0BBA823BBF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04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0B4B8-D5CE-B24B-AE1C-473854A154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035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(6/29/18 14:35) -----</a:t>
            </a:r>
          </a:p>
          <a:p>
            <a:r>
              <a:rPr lang="en-US" dirty="0"/>
              <a:t>Focuses:</a:t>
            </a:r>
          </a:p>
          <a:p>
            <a:r>
              <a:rPr lang="en-US" dirty="0"/>
              <a:t>Hashing of the state point (the primary key)</a:t>
            </a:r>
          </a:p>
          <a:p>
            <a:r>
              <a:rPr lang="en-US" dirty="0"/>
              <a:t>We generally operate on a per-job basis.</a:t>
            </a:r>
          </a:p>
          <a:p>
            <a:r>
              <a:rPr lang="en-US" dirty="0"/>
              <a:t>Point out that the operations occur on a per-job basis as shown in the status tracking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0B4B8-D5CE-B24B-AE1C-473854A154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850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90414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66843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02025" y="5075856"/>
            <a:ext cx="2133600" cy="640531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Source: 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umn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94309" y="1906544"/>
            <a:ext cx="3492495" cy="33178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0" y="1906544"/>
            <a:ext cx="3500284" cy="33178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57200" y="1422662"/>
            <a:ext cx="3500438" cy="483881"/>
          </a:xfrm>
          <a:effectLst/>
        </p:spPr>
        <p:txBody>
          <a:bodyPr anchor="ctr" anchorCtr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194556" y="1422662"/>
            <a:ext cx="3500438" cy="483881"/>
          </a:xfrm>
          <a:effectLst/>
        </p:spPr>
        <p:txBody>
          <a:bodyPr anchor="ctr" anchorCtr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57200" y="1906541"/>
            <a:ext cx="3500284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186516" y="1906541"/>
            <a:ext cx="3500284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Isosceles Triangle 12"/>
          <p:cNvSpPr/>
          <p:nvPr/>
        </p:nvSpPr>
        <p:spPr>
          <a:xfrm rot="5400000">
            <a:off x="2687501" y="3143283"/>
            <a:ext cx="3801760" cy="360512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7010400" y="57258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44AE0-12A7-D04B-B734-98B9D5D7BCF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19088" y="6218768"/>
            <a:ext cx="7586662" cy="567267"/>
          </a:xfrm>
        </p:spPr>
        <p:txBody>
          <a:bodyPr/>
          <a:lstStyle>
            <a:lvl1pPr marL="91440" indent="-91440">
              <a:defRPr sz="1000">
                <a:solidFill>
                  <a:srgbClr val="A6A6A6"/>
                </a:solidFill>
              </a:defRPr>
            </a:lvl1pPr>
            <a:lvl2pPr marL="45720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98689" y="1903528"/>
            <a:ext cx="3492495" cy="33178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61580" y="1903528"/>
            <a:ext cx="3500284" cy="33178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1580" y="1419649"/>
            <a:ext cx="3500438" cy="483881"/>
          </a:xfrm>
          <a:effectLst/>
        </p:spPr>
        <p:txBody>
          <a:bodyPr anchor="ctr" anchorCtr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198936" y="1419649"/>
            <a:ext cx="3500438" cy="483881"/>
          </a:xfrm>
          <a:effectLst/>
        </p:spPr>
        <p:txBody>
          <a:bodyPr anchor="ctr" anchorCtr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61580" y="1903527"/>
            <a:ext cx="3500284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190896" y="1903527"/>
            <a:ext cx="3500284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7010400" y="57258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44AE0-12A7-D04B-B734-98B9D5D7BCF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19088" y="6218768"/>
            <a:ext cx="7586662" cy="567267"/>
          </a:xfrm>
        </p:spPr>
        <p:txBody>
          <a:bodyPr/>
          <a:lstStyle>
            <a:lvl1pPr marL="91440" indent="-91440">
              <a:defRPr sz="1000">
                <a:solidFill>
                  <a:srgbClr val="A6A6A6"/>
                </a:solidFill>
              </a:defRPr>
            </a:lvl1pPr>
            <a:lvl2pPr marL="45720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3436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2" y="1903528"/>
            <a:ext cx="2382574" cy="33178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57204" y="1419649"/>
            <a:ext cx="2382679" cy="483881"/>
          </a:xfrm>
          <a:effectLst/>
        </p:spPr>
        <p:txBody>
          <a:bodyPr anchor="ctr" anchorCtr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57201" y="1903527"/>
            <a:ext cx="2382574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7010400" y="57258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44AE0-12A7-D04B-B734-98B9D5D7BCF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19088" y="6218768"/>
            <a:ext cx="7586662" cy="567267"/>
          </a:xfrm>
        </p:spPr>
        <p:txBody>
          <a:bodyPr/>
          <a:lstStyle>
            <a:lvl1pPr marL="91440" indent="-91440">
              <a:defRPr sz="1000">
                <a:solidFill>
                  <a:srgbClr val="A6A6A6"/>
                </a:solidFill>
              </a:defRPr>
            </a:lvl1pPr>
            <a:lvl2pPr marL="45720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6304122" y="1903525"/>
            <a:ext cx="2382574" cy="33178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304123" y="1419645"/>
            <a:ext cx="2382679" cy="483881"/>
          </a:xfrm>
          <a:effectLst/>
        </p:spPr>
        <p:txBody>
          <a:bodyPr anchor="ctr" anchorCtr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304121" y="1903523"/>
            <a:ext cx="2382574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3382466" y="1903528"/>
            <a:ext cx="2382574" cy="33178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3382468" y="1419649"/>
            <a:ext cx="2382679" cy="483881"/>
          </a:xfrm>
          <a:effectLst/>
        </p:spPr>
        <p:txBody>
          <a:bodyPr anchor="ctr" anchorCtr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382465" y="1903527"/>
            <a:ext cx="2382574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7198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410247"/>
            <a:ext cx="8229600" cy="4619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7010400" y="57258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44AE0-12A7-D04B-B734-98B9D5D7BCF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19088" y="6218768"/>
            <a:ext cx="7586662" cy="567267"/>
          </a:xfrm>
        </p:spPr>
        <p:txBody>
          <a:bodyPr/>
          <a:lstStyle>
            <a:lvl1pPr marL="91440" indent="-91440">
              <a:defRPr sz="1000">
                <a:solidFill>
                  <a:srgbClr val="A6A6A6"/>
                </a:solidFill>
              </a:defRPr>
            </a:lvl1pPr>
            <a:lvl2pPr marL="45720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7010400" y="57258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44AE0-12A7-D04B-B734-98B9D5D7BCF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19088" y="6218768"/>
            <a:ext cx="7586662" cy="567267"/>
          </a:xfrm>
        </p:spPr>
        <p:txBody>
          <a:bodyPr/>
          <a:lstStyle>
            <a:lvl1pPr marL="91440" indent="-91440">
              <a:defRPr sz="1000">
                <a:solidFill>
                  <a:srgbClr val="A6A6A6"/>
                </a:solidFill>
              </a:defRPr>
            </a:lvl1pPr>
            <a:lvl2pPr marL="45720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9914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5527" y="3435824"/>
            <a:ext cx="8014929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3502025" y="4595213"/>
            <a:ext cx="2133600" cy="6405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6" name="Picture 5" descr="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650" y="1435469"/>
            <a:ext cx="1298705" cy="137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0" y="1205205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6091015"/>
            <a:ext cx="9144000" cy="7641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812" y="6226187"/>
            <a:ext cx="661987" cy="47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84452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39821"/>
            <a:ext cx="8229600" cy="45961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1172429"/>
            <a:ext cx="914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7010400" y="57258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44AE0-12A7-D04B-B734-98B9D5D7B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915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1" r:id="rId2"/>
    <p:sldLayoutId id="2147483684" r:id="rId3"/>
    <p:sldLayoutId id="2147483678" r:id="rId4"/>
    <p:sldLayoutId id="2147483680" r:id="rId5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2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jpe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signac</a:t>
            </a:r>
            <a:r>
              <a:rPr lang="en-US" dirty="0"/>
              <a:t>: A Python Framework for Data and Workflow Management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8067" y="4366843"/>
            <a:ext cx="7192150" cy="1752600"/>
          </a:xfrm>
        </p:spPr>
        <p:txBody>
          <a:bodyPr/>
          <a:lstStyle/>
          <a:p>
            <a:r>
              <a:rPr lang="en-US" dirty="0"/>
              <a:t>Vyas Ramasubramani, Carl S. </a:t>
            </a:r>
            <a:r>
              <a:rPr lang="en-US" dirty="0" err="1"/>
              <a:t>Adorf</a:t>
            </a:r>
            <a:r>
              <a:rPr lang="en-US" dirty="0"/>
              <a:t>,</a:t>
            </a:r>
          </a:p>
          <a:p>
            <a:r>
              <a:rPr lang="en-US" dirty="0"/>
              <a:t>Paul M. Dodd, Bradley D. Dice</a:t>
            </a:r>
          </a:p>
        </p:txBody>
      </p:sp>
      <p:pic>
        <p:nvPicPr>
          <p:cNvPr id="6" name="Picture 5" descr="s_framed_sans_serif.png">
            <a:extLst>
              <a:ext uri="{FF2B5EF4-FFF2-40B4-BE49-F238E27FC236}">
                <a16:creationId xmlns:a16="http://schemas.microsoft.com/office/drawing/2014/main" id="{FF7CE456-DD41-6042-BF9E-D2A9AA0A29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671" y="233596"/>
            <a:ext cx="1271114" cy="1271114"/>
          </a:xfrm>
          <a:prstGeom prst="rect">
            <a:avLst/>
          </a:prstGeom>
        </p:spPr>
      </p:pic>
      <p:pic>
        <p:nvPicPr>
          <p:cNvPr id="7" name="Picture 6" descr="s_flow_framed.png">
            <a:extLst>
              <a:ext uri="{FF2B5EF4-FFF2-40B4-BE49-F238E27FC236}">
                <a16:creationId xmlns:a16="http://schemas.microsoft.com/office/drawing/2014/main" id="{0D43A84B-2CB4-3746-BB36-3381087DAD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8336" y="233596"/>
            <a:ext cx="1271114" cy="127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07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/>
          <p:cNvSpPr txBox="1">
            <a:spLocks/>
          </p:cNvSpPr>
          <p:nvPr/>
        </p:nvSpPr>
        <p:spPr>
          <a:xfrm>
            <a:off x="457200" y="1410247"/>
            <a:ext cx="3525520" cy="4619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protocols vary over project lifetimes</a:t>
            </a:r>
          </a:p>
          <a:p>
            <a:r>
              <a:rPr lang="en-US" dirty="0"/>
              <a:t>Parameter sweeps</a:t>
            </a:r>
          </a:p>
          <a:p>
            <a:r>
              <a:rPr lang="en-US" dirty="0"/>
              <a:t>Need to track where data came from and how to reproduce it</a:t>
            </a:r>
          </a:p>
          <a:p>
            <a:r>
              <a:rPr lang="en-US" dirty="0"/>
              <a:t>Need something that grows organically with the project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Flexible, Adaptable Data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D744AE0-12A7-D04B-B734-98B9D5D7BCFB}" type="slidenum">
              <a:rPr lang="en-US" smtClean="0"/>
              <a:t>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Video courtesy of </a:t>
            </a:r>
            <a:r>
              <a:rPr lang="en-US" dirty="0" err="1"/>
              <a:t>Chrisy</a:t>
            </a:r>
            <a:r>
              <a:rPr lang="en-US" dirty="0"/>
              <a:t> </a:t>
            </a:r>
            <a:r>
              <a:rPr lang="en-US" dirty="0" err="1"/>
              <a:t>Xiyu</a:t>
            </a:r>
            <a:r>
              <a:rPr lang="en-US" dirty="0"/>
              <a:t> Du</a:t>
            </a:r>
          </a:p>
        </p:txBody>
      </p:sp>
      <p:pic>
        <p:nvPicPr>
          <p:cNvPr id="7" name="big_bcc_fcc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53840" y="1291602"/>
            <a:ext cx="4724595" cy="466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3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8" grpId="1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Workflow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981" y="1268401"/>
            <a:ext cx="2604817" cy="4673600"/>
          </a:xfrm>
          <a:prstGeom prst="rect">
            <a:avLst/>
          </a:prstGeom>
        </p:spPr>
      </p:pic>
      <p:pic>
        <p:nvPicPr>
          <p:cNvPr id="20" name="Picture 19" descr="Workflow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961" y="1268401"/>
            <a:ext cx="3456064" cy="4673600"/>
          </a:xfrm>
          <a:prstGeom prst="rect">
            <a:avLst/>
          </a:prstGeom>
        </p:spPr>
      </p:pic>
      <p:pic>
        <p:nvPicPr>
          <p:cNvPr id="21" name="Picture 20" descr="Workflow3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564" y="1268401"/>
            <a:ext cx="4409461" cy="467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Parameter Study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E9363232-B873-4F4C-8559-2B7709F52369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24979" y="2943516"/>
            <a:ext cx="4543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/>
                <a:cs typeface="Monaco"/>
              </a:rPr>
              <a:t>concentration_A_0.25/</a:t>
            </a:r>
          </a:p>
          <a:p>
            <a:r>
              <a:rPr lang="en-US" dirty="0">
                <a:latin typeface="Monaco"/>
                <a:cs typeface="Monaco"/>
              </a:rPr>
              <a:t>concentration_A_0.50/</a:t>
            </a:r>
          </a:p>
          <a:p>
            <a:r>
              <a:rPr lang="en-US" dirty="0">
                <a:latin typeface="Monaco"/>
                <a:cs typeface="Monaco"/>
              </a:rPr>
              <a:t>concentration_A_0.75/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4979" y="2943516"/>
            <a:ext cx="4543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/>
                <a:cs typeface="Monaco"/>
              </a:rPr>
              <a:t>concentration_A</a:t>
            </a:r>
            <a:r>
              <a:rPr lang="en-US" dirty="0">
                <a:latin typeface="Monaco"/>
                <a:cs typeface="Monaco"/>
              </a:rPr>
              <a:t>/0.25</a:t>
            </a:r>
          </a:p>
          <a:p>
            <a:r>
              <a:rPr lang="en-US" dirty="0" err="1">
                <a:latin typeface="Monaco"/>
                <a:cs typeface="Monaco"/>
              </a:rPr>
              <a:t>concentration_A</a:t>
            </a:r>
            <a:r>
              <a:rPr lang="en-US" dirty="0">
                <a:latin typeface="Monaco"/>
                <a:cs typeface="Monaco"/>
              </a:rPr>
              <a:t>/0.50</a:t>
            </a:r>
          </a:p>
          <a:p>
            <a:r>
              <a:rPr lang="en-US" dirty="0" err="1">
                <a:latin typeface="Monaco"/>
                <a:cs typeface="Monaco"/>
              </a:rPr>
              <a:t>concentration_A</a:t>
            </a:r>
            <a:r>
              <a:rPr lang="en-US" dirty="0">
                <a:latin typeface="Monaco"/>
                <a:cs typeface="Monaco"/>
              </a:rPr>
              <a:t>/0.75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4979" y="2943516"/>
            <a:ext cx="4543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/0.25</a:t>
            </a:r>
          </a:p>
          <a:p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/0.50</a:t>
            </a:r>
          </a:p>
          <a:p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/0.75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4979" y="2943516"/>
            <a:ext cx="4543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/.25</a:t>
            </a:r>
          </a:p>
          <a:p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/.50</a:t>
            </a:r>
          </a:p>
          <a:p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/.75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4979" y="2943516"/>
            <a:ext cx="4543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/25</a:t>
            </a:r>
          </a:p>
          <a:p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/50</a:t>
            </a:r>
          </a:p>
          <a:p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/75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4979" y="2943521"/>
            <a:ext cx="4543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/25/temp_08</a:t>
            </a:r>
          </a:p>
          <a:p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/25/temp_1</a:t>
            </a:r>
          </a:p>
          <a:p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/50</a:t>
            </a:r>
          </a:p>
          <a:p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/75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4979" y="2943521"/>
            <a:ext cx="4543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/25/temp_08</a:t>
            </a:r>
          </a:p>
          <a:p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/25/temp_1</a:t>
            </a:r>
          </a:p>
          <a:p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/50/temp_08</a:t>
            </a:r>
          </a:p>
          <a:p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/75/temp_08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4979" y="2943521"/>
            <a:ext cx="4543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/>
                <a:cs typeface="Monaco"/>
              </a:rPr>
              <a:t>temp_08/</a:t>
            </a:r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/25</a:t>
            </a:r>
          </a:p>
          <a:p>
            <a:r>
              <a:rPr lang="en-US" dirty="0">
                <a:latin typeface="Monaco"/>
                <a:cs typeface="Monaco"/>
              </a:rPr>
              <a:t>temp_08/</a:t>
            </a:r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/50</a:t>
            </a:r>
          </a:p>
          <a:p>
            <a:r>
              <a:rPr lang="en-US" dirty="0">
                <a:latin typeface="Monaco"/>
                <a:cs typeface="Monaco"/>
              </a:rPr>
              <a:t>temp_08/</a:t>
            </a:r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/75</a:t>
            </a:r>
          </a:p>
          <a:p>
            <a:r>
              <a:rPr lang="en-US" dirty="0">
                <a:latin typeface="Monaco"/>
                <a:cs typeface="Monaco"/>
              </a:rPr>
              <a:t>temp_1/</a:t>
            </a:r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/25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4979" y="2943521"/>
            <a:ext cx="4543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/>
                <a:cs typeface="Monaco"/>
              </a:rPr>
              <a:t>temp_08/</a:t>
            </a:r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/25/</a:t>
            </a:r>
            <a:r>
              <a:rPr lang="en-US" dirty="0" err="1">
                <a:latin typeface="Monaco"/>
                <a:cs typeface="Monaco"/>
              </a:rPr>
              <a:t>conc_B</a:t>
            </a:r>
            <a:r>
              <a:rPr lang="en-US" dirty="0">
                <a:latin typeface="Monaco"/>
                <a:cs typeface="Monaco"/>
              </a:rPr>
              <a:t>/05</a:t>
            </a:r>
          </a:p>
          <a:p>
            <a:r>
              <a:rPr lang="en-US" dirty="0">
                <a:latin typeface="Monaco"/>
                <a:cs typeface="Monaco"/>
              </a:rPr>
              <a:t>temp_08/</a:t>
            </a:r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/50</a:t>
            </a:r>
          </a:p>
          <a:p>
            <a:r>
              <a:rPr lang="en-US" dirty="0">
                <a:latin typeface="Monaco"/>
                <a:cs typeface="Monaco"/>
              </a:rPr>
              <a:t>temp_08/</a:t>
            </a:r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/75</a:t>
            </a:r>
          </a:p>
          <a:p>
            <a:r>
              <a:rPr lang="en-US" dirty="0">
                <a:latin typeface="Monaco"/>
                <a:cs typeface="Monaco"/>
              </a:rPr>
              <a:t>temp_1/</a:t>
            </a:r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/25</a:t>
            </a:r>
          </a:p>
        </p:txBody>
      </p:sp>
      <p:pic>
        <p:nvPicPr>
          <p:cNvPr id="26" name="Picture 25" descr="script6.pd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91" b="57531"/>
          <a:stretch/>
        </p:blipFill>
        <p:spPr>
          <a:xfrm>
            <a:off x="319088" y="1631425"/>
            <a:ext cx="4165466" cy="3739405"/>
          </a:xfrm>
          <a:prstGeom prst="rect">
            <a:avLst/>
          </a:prstGeom>
        </p:spPr>
      </p:pic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8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aul_Signac,_ca._1883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1564844"/>
            <a:ext cx="3190240" cy="337016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b="1" dirty="0"/>
              <a:t>signac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363232-B873-4F4C-8559-2B7709F5236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Cassis, Cap Lombard, Opus 196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9088" y="5128847"/>
            <a:ext cx="4025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Paul Signac (1863-1935) and George Seurat (1859-1891) invented Pointillism</a:t>
            </a:r>
          </a:p>
        </p:txBody>
      </p:sp>
      <p:pic>
        <p:nvPicPr>
          <p:cNvPr id="18" name="Picture 17" descr="Paul_Signac_-_Cassis,_Cap_Lombard,_Opus_196_-_Google_Art_Project_smal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0646" y="1564844"/>
            <a:ext cx="4543935" cy="3647707"/>
          </a:xfrm>
          <a:prstGeom prst="rect">
            <a:avLst/>
          </a:prstGeom>
        </p:spPr>
      </p:pic>
      <p:pic>
        <p:nvPicPr>
          <p:cNvPr id="19" name="Picture 18" descr="Paul_Signac_-_Cassis,_Cap_Lombard,_Opus_196_-_Google_Art_Project_small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94239" y="2053543"/>
            <a:ext cx="3553722" cy="2566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680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Workflow Management with </a:t>
            </a:r>
            <a:r>
              <a:rPr lang="en-US" b="1" dirty="0" err="1"/>
              <a:t>signac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D744AE0-12A7-D04B-B734-98B9D5D7BCFB}" type="slidenum">
              <a:rPr lang="en-US" smtClean="0"/>
              <a:t>5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signac: A Python framework for data and workflow management. In Proceedings of the 17th Python in Science Conference , </a:t>
            </a:r>
            <a:r>
              <a:rPr lang="en-US" i="1" dirty="0"/>
              <a:t>In Preparation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11509" y="1168481"/>
            <a:ext cx="97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signac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91982" y="1169960"/>
            <a:ext cx="163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signac</a:t>
            </a:r>
            <a:r>
              <a:rPr lang="en-US" sz="2400" b="1" dirty="0"/>
              <a:t>-flow</a:t>
            </a:r>
          </a:p>
        </p:txBody>
      </p:sp>
      <p:pic>
        <p:nvPicPr>
          <p:cNvPr id="9" name="Picture 8" descr="summary_figur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81" y="1606649"/>
            <a:ext cx="7792720" cy="46164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79094" y="1251239"/>
            <a:ext cx="3272426" cy="47991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61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7D5FF6-5D15-8440-AF5D-18294490F8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364821CA-2CFE-5A4F-9E52-D56BDE6ECD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8620" y="4366843"/>
            <a:ext cx="8183880" cy="1752600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vyasr</a:t>
            </a:r>
            <a:r>
              <a:rPr lang="en-US" dirty="0"/>
              <a:t>/signac_scipy2018.git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7FAA55-0D15-554B-A911-2D2DE77EB8D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5726113"/>
            <a:ext cx="2133600" cy="365125"/>
          </a:xfrm>
          <a:prstGeom prst="rect">
            <a:avLst/>
          </a:prstGeom>
        </p:spPr>
        <p:txBody>
          <a:bodyPr/>
          <a:lstStyle/>
          <a:p>
            <a:fld id="{1D744AE0-12A7-D04B-B734-98B9D5D7BC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52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7200" y="1560393"/>
            <a:ext cx="314960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Signac is a product of The Glotzer Group at the University of Michigan. Development and deployment supported by </a:t>
            </a:r>
            <a:r>
              <a:rPr lang="en-US" sz="1400" dirty="0" err="1"/>
              <a:t>MICCoM</a:t>
            </a:r>
            <a:r>
              <a:rPr lang="en-US" sz="1400" dirty="0"/>
              <a:t>, as part of the Computational Materials Sciences Program funded by the U.S. Department of Energy, Office of Science, Basic Energy Sciences, Materials Sciences and Engineering Division, under Subcontract No. 6F-30844. Project conceptualization and implementation supported by the National Science Foundation, Award # DMR 1409620.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47134"/>
            <a:ext cx="37488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err="1">
                <a:solidFill>
                  <a:schemeClr val="accent1"/>
                </a:solidFill>
              </a:rPr>
              <a:t>www.signac.io</a:t>
            </a:r>
            <a:endParaRPr lang="en-US" sz="4400" u="sng" dirty="0">
              <a:solidFill>
                <a:schemeClr val="accent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206068" y="4899712"/>
            <a:ext cx="4757258" cy="1051456"/>
            <a:chOff x="4100420" y="3455732"/>
            <a:chExt cx="4740492" cy="1047750"/>
          </a:xfrm>
        </p:grpSpPr>
        <p:pic>
          <p:nvPicPr>
            <p:cNvPr id="12" name="Picture 11" descr="miccom-logo-backgroung_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00420" y="3455732"/>
              <a:ext cx="3752850" cy="1047750"/>
            </a:xfrm>
            <a:prstGeom prst="rect">
              <a:avLst/>
            </a:prstGeom>
          </p:spPr>
        </p:pic>
        <p:pic>
          <p:nvPicPr>
            <p:cNvPr id="13" name="Picture 12" descr="nsf4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89601" y="3552171"/>
              <a:ext cx="951311" cy="951311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0790" y="1560393"/>
            <a:ext cx="5252536" cy="297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908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D744AE0-12A7-D04B-B734-98B9D5D7BCFB}" type="slidenum">
              <a:rPr lang="en-US" smtClean="0"/>
              <a:t>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signac: A Python framework for data and workflow management. In Proceedings of the 17th Python in Science Conference , </a:t>
            </a:r>
            <a:r>
              <a:rPr lang="en-US" i="1" dirty="0"/>
              <a:t>In Preparation.</a:t>
            </a:r>
            <a:endParaRPr lang="en-US" dirty="0"/>
          </a:p>
        </p:txBody>
      </p:sp>
      <p:pic>
        <p:nvPicPr>
          <p:cNvPr id="12" name="Picture 11" descr="summary_figur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788" y="1327051"/>
            <a:ext cx="7425393" cy="4398840"/>
          </a:xfrm>
          <a:prstGeom prst="rect">
            <a:avLst/>
          </a:prstGeom>
        </p:spPr>
      </p:pic>
      <p:pic>
        <p:nvPicPr>
          <p:cNvPr id="13" name="Picture 12" descr="peeps_bdice_circul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8" y="4826802"/>
            <a:ext cx="1140968" cy="1140968"/>
          </a:xfrm>
          <a:prstGeom prst="rect">
            <a:avLst/>
          </a:prstGeom>
        </p:spPr>
      </p:pic>
      <p:pic>
        <p:nvPicPr>
          <p:cNvPr id="14" name="Picture 13" descr="peeps_csadorf_circula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72" y="1296571"/>
            <a:ext cx="1140968" cy="1140968"/>
          </a:xfrm>
          <a:prstGeom prst="rect">
            <a:avLst/>
          </a:prstGeom>
        </p:spPr>
      </p:pic>
      <p:pic>
        <p:nvPicPr>
          <p:cNvPr id="15" name="Picture 14" descr="peeps_pdodd_circula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02" y="2483909"/>
            <a:ext cx="1140968" cy="1140968"/>
          </a:xfrm>
          <a:prstGeom prst="rect">
            <a:avLst/>
          </a:prstGeom>
        </p:spPr>
      </p:pic>
      <p:pic>
        <p:nvPicPr>
          <p:cNvPr id="16" name="Picture 15" descr="peeps_vramasub_circula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02" y="3655357"/>
            <a:ext cx="1149354" cy="11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14755"/>
      </p:ext>
    </p:extLst>
  </p:cSld>
  <p:clrMapOvr>
    <a:masterClrMapping/>
  </p:clrMapOvr>
</p:sld>
</file>

<file path=ppt/theme/theme1.xml><?xml version="1.0" encoding="utf-8"?>
<a:theme xmlns:a="http://schemas.openxmlformats.org/drawingml/2006/main" name="UMich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ichigan" id="{C892AC00-2400-F04F-B582-5BA8447AF028}" vid="{F9EB5798-FA4D-544A-9087-AC477A02B0C7}"/>
    </a:ext>
  </a:extLst>
</a:theme>
</file>

<file path=ppt/theme/theme2.xml><?xml version="1.0" encoding="utf-8"?>
<a:theme xmlns:a="http://schemas.openxmlformats.org/drawingml/2006/main" name="Custom Design">
  <a:themeElements>
    <a:clrScheme name="Custom 1">
      <a:dk1>
        <a:sysClr val="windowText" lastClr="000000"/>
      </a:dk1>
      <a:lt1>
        <a:sysClr val="window" lastClr="FFFFFF"/>
      </a:lt1>
      <a:dk2>
        <a:srgbClr val="001B36"/>
      </a:dk2>
      <a:lt2>
        <a:srgbClr val="D1B882"/>
      </a:lt2>
      <a:accent1>
        <a:srgbClr val="F8C01B"/>
      </a:accent1>
      <a:accent2>
        <a:srgbClr val="771B19"/>
      </a:accent2>
      <a:accent3>
        <a:srgbClr val="99981D"/>
      </a:accent3>
      <a:accent4>
        <a:srgbClr val="155494"/>
      </a:accent4>
      <a:accent5>
        <a:srgbClr val="D24D20"/>
      </a:accent5>
      <a:accent6>
        <a:srgbClr val="009D8E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UMich2.thmx</Template>
  <TotalTime>4750</TotalTime>
  <Words>592</Words>
  <Application>Microsoft Macintosh PowerPoint</Application>
  <PresentationFormat>On-screen Show (4:3)</PresentationFormat>
  <Paragraphs>86</Paragraphs>
  <Slides>8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ＭＳ Ｐゴシック</vt:lpstr>
      <vt:lpstr>Arial</vt:lpstr>
      <vt:lpstr>Calibri</vt:lpstr>
      <vt:lpstr>Monaco</vt:lpstr>
      <vt:lpstr>UMich2</vt:lpstr>
      <vt:lpstr>Custom Design</vt:lpstr>
      <vt:lpstr>signac: A Python Framework for Data and Workflow Management</vt:lpstr>
      <vt:lpstr>Flexible, Adaptable Data Management</vt:lpstr>
      <vt:lpstr>Planning a Parameter Study</vt:lpstr>
      <vt:lpstr>Why signac?</vt:lpstr>
      <vt:lpstr>Data and Workflow Management with signac</vt:lpstr>
      <vt:lpstr>Live Demo</vt:lpstr>
      <vt:lpstr>Thank you!</vt:lpstr>
      <vt:lpstr>Thank you!</vt:lpstr>
    </vt:vector>
  </TitlesOfParts>
  <Company>University of Michigan</Company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Reproducible and Reusable Science with the signac Framework</dc:title>
  <dc:creator>Chemical Engineering</dc:creator>
  <cp:lastModifiedBy>Vyas</cp:lastModifiedBy>
  <cp:revision>131</cp:revision>
  <dcterms:created xsi:type="dcterms:W3CDTF">2018-05-31T14:38:06Z</dcterms:created>
  <dcterms:modified xsi:type="dcterms:W3CDTF">2018-07-13T20:24:49Z</dcterms:modified>
</cp:coreProperties>
</file>